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Century Gothic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jQD4D8tXbZuRYaADbnRzes2U+u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CenturyGothic-bold.fntdata"/><Relationship Id="rId14" Type="http://schemas.openxmlformats.org/officeDocument/2006/relationships/font" Target="fonts/CenturyGothic-regular.fntdata"/><Relationship Id="rId17" Type="http://schemas.openxmlformats.org/officeDocument/2006/relationships/font" Target="fonts/CenturyGothic-boldItalic.fntdata"/><Relationship Id="rId16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showMasterSp="0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cxnSp>
        <p:nvCxnSpPr>
          <p:cNvPr id="27" name="Google Shape;27;p10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10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10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10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10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abild mit Beschriftung">
  <p:cSld name="Panoramabild mit Beschriftung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Beschriftung">
  <p:cSld name="Titel und Beschriftung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3" name="Google Shape;93;p2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itat mit Beschriftung">
  <p:cSld name="Zitat mit Beschriftung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2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03" name="Google Shape;103;p2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23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nskarte">
  <p:cSld name="Namenskart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2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nskarte für Zitat">
  <p:cSld name="Namenskarte für Zita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5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25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5" name="Google Shape;115;p2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18" name="Google Shape;118;p25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25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ahr oder Falsch">
  <p:cSld name="Wahr oder Falsch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6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3" name="Google Shape;123;p26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2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7"/>
          <p:cNvSpPr txBox="1"/>
          <p:nvPr>
            <p:ph idx="1" type="body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0" name="Google Shape;130;p2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8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6" name="Google Shape;136;p2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3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54" name="Google Shape;154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4" name="Google Shape;54;p16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6" name="Google Shape;56;p16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3" name="Google Shape;73;p1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20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0" name="Google Shape;80;p2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9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9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9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" name="Google Shape;13;p9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9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" name="Google Shape;15;p9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" name="Google Shape;16;p9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">
              <a:srgbClr val="FFFFFF"/>
            </a:gs>
            <a:gs pos="100000">
              <a:srgbClr val="43D5FA"/>
            </a:gs>
          </a:gsLst>
          <a:lin ang="6120000" scaled="0"/>
        </a:gra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11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1" name="Google Shape;141;p11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2" name="Google Shape;142;p11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3" name="Google Shape;143;p11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" name="Google Shape;144;p11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5" name="Google Shape;145;p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46" name="Google Shape;146;p1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7" name="Google Shape;147;p11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8" name="Google Shape;148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9" name="Google Shape;149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0" name="Google Shape;150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200" u="non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ffice.lexware.de/mandanten-vorte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</a:pPr>
            <a:r>
              <a:rPr b="1" lang="de-DE"/>
              <a:t>DIE E-RECHNUNG KOMMT</a:t>
            </a:r>
            <a:endParaRPr/>
          </a:p>
        </p:txBody>
      </p:sp>
      <p:sp>
        <p:nvSpPr>
          <p:cNvPr id="162" name="Google Shape;162;p1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1" lang="de-DE"/>
              <a:t>E wie einfach</a:t>
            </a:r>
            <a:endParaRPr/>
          </a:p>
        </p:txBody>
      </p:sp>
      <p:sp>
        <p:nvSpPr>
          <p:cNvPr id="163" name="Google Shape;163;p1"/>
          <p:cNvSpPr txBox="1"/>
          <p:nvPr/>
        </p:nvSpPr>
        <p:spPr>
          <a:xfrm>
            <a:off x="831273" y="630278"/>
            <a:ext cx="1995054" cy="1041504"/>
          </a:xfrm>
          <a:prstGeom prst="rect">
            <a:avLst/>
          </a:prstGeom>
          <a:noFill/>
          <a:ln cap="flat" cmpd="sng" w="9525">
            <a:solidFill>
              <a:srgbClr val="0C0C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Platz für Ihr Logo</a:t>
            </a:r>
            <a:endParaRPr/>
          </a:p>
        </p:txBody>
      </p:sp>
      <p:sp>
        <p:nvSpPr>
          <p:cNvPr id="164" name="Google Shape;164;p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03.07.2024</a:t>
            </a:r>
            <a:endParaRPr/>
          </a:p>
        </p:txBody>
      </p:sp>
      <p:sp>
        <p:nvSpPr>
          <p:cNvPr id="165" name="Google Shape;165;p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1" name="Google Shape;171;p2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2" name="Google Shape;172;p2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AGENDA</a:t>
            </a:r>
            <a:endParaRPr/>
          </a:p>
        </p:txBody>
      </p:sp>
      <p:sp>
        <p:nvSpPr>
          <p:cNvPr id="173" name="Google Shape;173;p2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1600"/>
              <a:buChar char="▶"/>
            </a:pPr>
            <a:r>
              <a:rPr b="1" lang="de-DE">
                <a:solidFill>
                  <a:schemeClr val="dk1"/>
                </a:solidFill>
              </a:rPr>
              <a:t>Die E-Rechnung im Überblick</a:t>
            </a:r>
            <a:endParaRPr/>
          </a:p>
          <a:p>
            <a:pPr indent="-285750" lvl="1" marL="742950" rtl="0" algn="l">
              <a:spcBef>
                <a:spcPts val="960"/>
              </a:spcBef>
              <a:spcAft>
                <a:spcPts val="0"/>
              </a:spcAft>
              <a:buSzPts val="1440"/>
              <a:buChar char="▶"/>
            </a:pPr>
            <a:r>
              <a:rPr lang="de-DE">
                <a:solidFill>
                  <a:schemeClr val="dk1"/>
                </a:solidFill>
              </a:rPr>
              <a:t>gesetzliche Informationen</a:t>
            </a:r>
            <a:endParaRPr/>
          </a:p>
          <a:p>
            <a:pPr indent="-285750" lvl="1" marL="742950" rtl="0" algn="l">
              <a:spcBef>
                <a:spcPts val="960"/>
              </a:spcBef>
              <a:spcAft>
                <a:spcPts val="0"/>
              </a:spcAft>
              <a:buSzPts val="1440"/>
              <a:buChar char="▶"/>
            </a:pPr>
            <a:r>
              <a:rPr lang="de-DE">
                <a:solidFill>
                  <a:schemeClr val="dk1"/>
                </a:solidFill>
              </a:rPr>
              <a:t>Formate</a:t>
            </a:r>
            <a:endParaRPr/>
          </a:p>
          <a:p>
            <a:pPr indent="-285750" lvl="1" marL="742950" rtl="0" algn="l">
              <a:spcBef>
                <a:spcPts val="960"/>
              </a:spcBef>
              <a:spcAft>
                <a:spcPts val="0"/>
              </a:spcAft>
              <a:buSzPts val="1440"/>
              <a:buChar char="▶"/>
            </a:pPr>
            <a:r>
              <a:rPr lang="de-DE">
                <a:solidFill>
                  <a:schemeClr val="dk1"/>
                </a:solidFill>
              </a:rPr>
              <a:t>Wer ist betroffen?</a:t>
            </a:r>
            <a:endParaRPr/>
          </a:p>
          <a:p>
            <a:pPr indent="-285750" lvl="1" marL="742950" rtl="0" algn="l">
              <a:spcBef>
                <a:spcPts val="960"/>
              </a:spcBef>
              <a:spcAft>
                <a:spcPts val="0"/>
              </a:spcAft>
              <a:buSzPts val="1440"/>
              <a:buChar char="▶"/>
            </a:pPr>
            <a:r>
              <a:rPr lang="de-DE">
                <a:solidFill>
                  <a:schemeClr val="dk1"/>
                </a:solidFill>
              </a:rPr>
              <a:t>Vorteile</a:t>
            </a:r>
            <a:endParaRPr/>
          </a:p>
          <a:p>
            <a:pPr indent="0" lvl="1" marL="457200" rtl="0" algn="l">
              <a:spcBef>
                <a:spcPts val="9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b="1" lang="de-DE">
                <a:solidFill>
                  <a:schemeClr val="dk1"/>
                </a:solidFill>
              </a:rPr>
              <a:t>Umsetzung mit Lexware Office</a:t>
            </a:r>
            <a:endParaRPr/>
          </a:p>
        </p:txBody>
      </p:sp>
      <p:sp>
        <p:nvSpPr>
          <p:cNvPr id="174" name="Google Shape;174;p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5" name="Google Shape;175;p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3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2" name="Google Shape;182;p3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DIE E-RECHNUNG IM ÜBERBLICK</a:t>
            </a:r>
            <a:endParaRPr/>
          </a:p>
        </p:txBody>
      </p:sp>
      <p:sp>
        <p:nvSpPr>
          <p:cNvPr id="183" name="Google Shape;183;p3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de-DE">
                <a:solidFill>
                  <a:schemeClr val="dk1"/>
                </a:solidFill>
              </a:rPr>
              <a:t>Einführung der E-Rechnung für B2B-Umsätze ab 2025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Mit dem Wachstumschancengesetz wurde die verpflichtende Einführung der E-Rechnung für inländische B2B-Umsätze ab dem 1. Januar 2025 beschlossen.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4" name="Google Shape;184;p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5" name="Google Shape;185;p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1" name="Google Shape;191;p4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2" name="Google Shape;192;p4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DIE E-RECHNUNG IM ÜBERBLICK</a:t>
            </a:r>
            <a:endParaRPr/>
          </a:p>
        </p:txBody>
      </p:sp>
      <p:sp>
        <p:nvSpPr>
          <p:cNvPr id="193" name="Google Shape;193;p4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de-DE">
                <a:solidFill>
                  <a:schemeClr val="dk1"/>
                </a:solidFill>
              </a:rPr>
              <a:t>Was ist eine E-Rechnung?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Unter einer E-Rechnung versteht man eine digitale Rechnung, die im Gegensatz zur Papierrechnung auf einem strukturierten Datenformat basiert.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E-Rechnungen müssen die europäische Norm EN 16931 erfüllen. In der Praxis sind das i.d.R. die Formate ZUGFeRD 2.x und Xrechnung.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Eingescannte Papierrechnungen und PDF-Rechnungen erfüllen die Anforderungen nicht.</a:t>
            </a:r>
            <a:endParaRPr/>
          </a:p>
        </p:txBody>
      </p:sp>
      <p:sp>
        <p:nvSpPr>
          <p:cNvPr id="194" name="Google Shape;194;p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95" name="Google Shape;195;p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1" name="Google Shape;201;p5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2" name="Google Shape;202;p5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DIE E-RECHNUNG IM ÜBERBLICK</a:t>
            </a:r>
            <a:endParaRPr/>
          </a:p>
        </p:txBody>
      </p:sp>
      <p:sp>
        <p:nvSpPr>
          <p:cNvPr id="203" name="Google Shape;203;p5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de-DE">
                <a:solidFill>
                  <a:schemeClr val="dk1"/>
                </a:solidFill>
              </a:rPr>
              <a:t>Wer ist von der E-Rechnungspflicht betroffen?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Ab dem 1. Januar 2025 müssen alle Unternehmen, einschließlich Kleinunternehmer, elektronische Rechnungen empfangen können. Der Versand von E-Rechnungen wird ebenfalls ab dem 1. Januar 2025 verpflichtend, wobei es Übergangsregelungen geben wird.</a:t>
            </a:r>
            <a:endParaRPr/>
          </a:p>
        </p:txBody>
      </p:sp>
      <p:sp>
        <p:nvSpPr>
          <p:cNvPr id="204" name="Google Shape;204;p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05" name="Google Shape;205;p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1" name="Google Shape;211;p6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2" name="Google Shape;212;p6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DIE E-RECHNUNG IM ÜBERBLICK</a:t>
            </a:r>
            <a:endParaRPr/>
          </a:p>
        </p:txBody>
      </p:sp>
      <p:sp>
        <p:nvSpPr>
          <p:cNvPr id="213" name="Google Shape;213;p6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de-DE">
                <a:solidFill>
                  <a:schemeClr val="dk1"/>
                </a:solidFill>
              </a:rPr>
              <a:t>Welche Vorteile hat die E-Rechnungspflicht für den Rechnungssteller?</a:t>
            </a:r>
            <a:endParaRPr/>
          </a:p>
          <a:p>
            <a:pPr indent="-285750" lvl="0" marL="285750" rtl="0" algn="l">
              <a:spcBef>
                <a:spcPts val="970"/>
              </a:spcBef>
              <a:spcAft>
                <a:spcPts val="0"/>
              </a:spcAft>
              <a:buSzPct val="80000"/>
              <a:buChar char="▶"/>
            </a:pPr>
            <a:r>
              <a:rPr lang="de-DE">
                <a:solidFill>
                  <a:schemeClr val="dk1"/>
                </a:solidFill>
              </a:rPr>
              <a:t>Vereinfachte Rechnungsstellung</a:t>
            </a:r>
            <a:endParaRPr/>
          </a:p>
          <a:p>
            <a:pPr indent="-285750" lvl="0" marL="285750" rtl="0" algn="l">
              <a:spcBef>
                <a:spcPts val="970"/>
              </a:spcBef>
              <a:spcAft>
                <a:spcPts val="0"/>
              </a:spcAft>
              <a:buSzPct val="80000"/>
              <a:buChar char="▶"/>
            </a:pPr>
            <a:r>
              <a:rPr lang="de-DE">
                <a:solidFill>
                  <a:schemeClr val="dk1"/>
                </a:solidFill>
              </a:rPr>
              <a:t>Kürzere Durchlaufzeiten</a:t>
            </a:r>
            <a:endParaRPr/>
          </a:p>
          <a:p>
            <a:pPr indent="-285750" lvl="0" marL="285750" rtl="0" algn="l">
              <a:spcBef>
                <a:spcPts val="970"/>
              </a:spcBef>
              <a:spcAft>
                <a:spcPts val="0"/>
              </a:spcAft>
              <a:buSzPct val="80000"/>
              <a:buChar char="▶"/>
            </a:pPr>
            <a:r>
              <a:rPr lang="de-DE">
                <a:solidFill>
                  <a:schemeClr val="dk1"/>
                </a:solidFill>
              </a:rPr>
              <a:t>Schnellere Bearbeitung und pünktlichere Zahlung</a:t>
            </a:r>
            <a:endParaRPr/>
          </a:p>
          <a:p>
            <a:pPr indent="-285750" lvl="0" marL="285750" rtl="0" algn="l">
              <a:spcBef>
                <a:spcPts val="970"/>
              </a:spcBef>
              <a:spcAft>
                <a:spcPts val="0"/>
              </a:spcAft>
              <a:buSzPct val="80000"/>
              <a:buChar char="▶"/>
            </a:pPr>
            <a:r>
              <a:rPr lang="de-DE">
                <a:solidFill>
                  <a:schemeClr val="dk1"/>
                </a:solidFill>
              </a:rPr>
              <a:t>Kosteneinsparungen beim Versand durch den Verzicht auf Papier und Porto</a:t>
            </a:r>
            <a:endParaRPr/>
          </a:p>
          <a:p>
            <a:pPr indent="-285750" lvl="0" marL="285750" rtl="0" algn="l">
              <a:spcBef>
                <a:spcPts val="970"/>
              </a:spcBef>
              <a:spcAft>
                <a:spcPts val="0"/>
              </a:spcAft>
              <a:buSzPct val="80000"/>
              <a:buChar char="▶"/>
            </a:pPr>
            <a:r>
              <a:rPr lang="de-DE">
                <a:solidFill>
                  <a:schemeClr val="dk1"/>
                </a:solidFill>
              </a:rPr>
              <a:t>Höhere Prozessqualität durch automatische Erstellung und Validierung von Rechnungen</a:t>
            </a:r>
            <a:endParaRPr/>
          </a:p>
          <a:p>
            <a:pPr indent="-285750" lvl="0" marL="285750" rtl="0" algn="l">
              <a:spcBef>
                <a:spcPts val="970"/>
              </a:spcBef>
              <a:spcAft>
                <a:spcPts val="0"/>
              </a:spcAft>
              <a:buSzPct val="80000"/>
              <a:buChar char="▶"/>
            </a:pPr>
            <a:r>
              <a:rPr lang="de-DE">
                <a:solidFill>
                  <a:schemeClr val="dk1"/>
                </a:solidFill>
              </a:rPr>
              <a:t>Flexibles Arbeiten dank ortsunabhängiger Rechnungsstellung</a:t>
            </a:r>
            <a:endParaRPr/>
          </a:p>
        </p:txBody>
      </p:sp>
      <p:sp>
        <p:nvSpPr>
          <p:cNvPr id="214" name="Google Shape;214;p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15" name="Google Shape;215;p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1" name="Google Shape;221;p7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2" name="Google Shape;222;p7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DIE E-RECHNUNG IM ÜBERBLICK</a:t>
            </a:r>
            <a:endParaRPr/>
          </a:p>
        </p:txBody>
      </p:sp>
      <p:sp>
        <p:nvSpPr>
          <p:cNvPr id="223" name="Google Shape;223;p7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de-DE">
                <a:solidFill>
                  <a:schemeClr val="dk1"/>
                </a:solidFill>
              </a:rPr>
              <a:t>Welche Vorteile hat die E-Rechnungspflicht für den Rechnungsempfänger?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de-DE">
                <a:solidFill>
                  <a:schemeClr val="dk1"/>
                </a:solidFill>
              </a:rPr>
              <a:t>Optimierte Rechnungsverarbeitung durch automatisiertes Einlesen der Daten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de-DE">
                <a:solidFill>
                  <a:schemeClr val="dk1"/>
                </a:solidFill>
              </a:rPr>
              <a:t>Höhere Datenqualität durch reduzierte Fehleranfälligkeit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de-DE">
                <a:solidFill>
                  <a:schemeClr val="dk1"/>
                </a:solidFill>
              </a:rPr>
              <a:t>Kosteneinsparungen in der Rechnungsverarbeitung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de-DE">
                <a:solidFill>
                  <a:schemeClr val="dk1"/>
                </a:solidFill>
              </a:rPr>
              <a:t>Möglichkeit zur dezentralen Rechnungsbearbeitung</a:t>
            </a:r>
            <a:endParaRPr/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Char char="▶"/>
            </a:pPr>
            <a:r>
              <a:rPr lang="de-DE">
                <a:solidFill>
                  <a:schemeClr val="dk1"/>
                </a:solidFill>
              </a:rPr>
              <a:t>Flexibles Arbeiten dank ortsunabhängiger Rechnungsstellung</a:t>
            </a:r>
            <a:endParaRPr/>
          </a:p>
        </p:txBody>
      </p:sp>
      <p:sp>
        <p:nvSpPr>
          <p:cNvPr id="224" name="Google Shape;224;p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5" name="Google Shape;225;p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">
              <a:schemeClr val="lt1"/>
            </a:gs>
            <a:gs pos="100000">
              <a:srgbClr val="E1E1E1"/>
            </a:gs>
          </a:gsLst>
          <a:lin ang="6120000" scaled="0"/>
        </a:gra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8"/>
          <p:cNvSpPr/>
          <p:nvPr/>
        </p:nvSpPr>
        <p:spPr>
          <a:xfrm flipH="1">
            <a:off x="925" y="2"/>
            <a:ext cx="12191075" cy="6857998"/>
          </a:xfrm>
          <a:prstGeom prst="rect">
            <a:avLst/>
          </a:prstGeom>
          <a:gradFill>
            <a:gsLst>
              <a:gs pos="0">
                <a:srgbClr val="62D2EF"/>
              </a:gs>
              <a:gs pos="10000">
                <a:srgbClr val="62D2EF"/>
              </a:gs>
              <a:gs pos="100000">
                <a:srgbClr val="05578D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8"/>
          <p:cNvSpPr/>
          <p:nvPr/>
        </p:nvSpPr>
        <p:spPr>
          <a:xfrm flipH="1" rot="10800000">
            <a:off x="0" y="1"/>
            <a:ext cx="12188825" cy="6857999"/>
          </a:xfrm>
          <a:prstGeom prst="snip1Rect">
            <a:avLst>
              <a:gd fmla="val 50000" name="adj"/>
            </a:avLst>
          </a:prstGeom>
          <a:gradFill>
            <a:gsLst>
              <a:gs pos="0">
                <a:schemeClr val="lt1"/>
              </a:gs>
              <a:gs pos="10000">
                <a:schemeClr val="lt1"/>
              </a:gs>
              <a:gs pos="100000">
                <a:srgbClr val="E1E1E1"/>
              </a:gs>
            </a:gsLst>
            <a:lin ang="612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2" name="Google Shape;232;p8"/>
          <p:cNvSpPr txBox="1"/>
          <p:nvPr>
            <p:ph type="title"/>
          </p:nvPr>
        </p:nvSpPr>
        <p:spPr>
          <a:xfrm>
            <a:off x="684212" y="34846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entury Gothic"/>
              <a:buNone/>
            </a:pPr>
            <a:r>
              <a:rPr lang="de-DE" sz="4000">
                <a:solidFill>
                  <a:schemeClr val="dk2"/>
                </a:solidFill>
              </a:rPr>
              <a:t>UMSETZUNG MIT </a:t>
            </a:r>
            <a:r>
              <a:rPr lang="de-DE" sz="4000">
                <a:solidFill>
                  <a:schemeClr val="dk2"/>
                </a:solidFill>
              </a:rPr>
              <a:t>Lexware Office</a:t>
            </a:r>
            <a:endParaRPr/>
          </a:p>
        </p:txBody>
      </p:sp>
      <p:sp>
        <p:nvSpPr>
          <p:cNvPr id="233" name="Google Shape;233;p8"/>
          <p:cNvSpPr txBox="1"/>
          <p:nvPr>
            <p:ph idx="1" type="body"/>
          </p:nvPr>
        </p:nvSpPr>
        <p:spPr>
          <a:xfrm>
            <a:off x="684212" y="163227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de-DE">
                <a:solidFill>
                  <a:schemeClr val="dk1"/>
                </a:solidFill>
              </a:rPr>
              <a:t>Einfach Lösung: E-Rechnungspflicht mit </a:t>
            </a:r>
            <a:r>
              <a:rPr b="1" lang="de-DE">
                <a:solidFill>
                  <a:schemeClr val="dk1"/>
                </a:solidFill>
              </a:rPr>
              <a:t>Lexware Office</a:t>
            </a:r>
            <a:r>
              <a:rPr b="1" lang="de-DE">
                <a:solidFill>
                  <a:schemeClr val="dk1"/>
                </a:solidFill>
              </a:rPr>
              <a:t> umsetzen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Lexware Office</a:t>
            </a:r>
            <a:r>
              <a:rPr lang="de-DE">
                <a:solidFill>
                  <a:schemeClr val="dk1"/>
                </a:solidFill>
              </a:rPr>
              <a:t> bietet das Schreiben, Versenden, Empfangen, Verarbeiten und Archivieren an. Die Anforderungen der E-Rechnungspflicht werden automatisch erfüllt. Alles in einem System, ohne zusätzliche Kosten.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de-DE">
                <a:solidFill>
                  <a:schemeClr val="dk1"/>
                </a:solidFill>
              </a:rPr>
              <a:t>Neukunden wird der Einstieg besonders leicht gemacht: Sie können </a:t>
            </a:r>
            <a:r>
              <a:rPr lang="de-DE">
                <a:solidFill>
                  <a:schemeClr val="dk1"/>
                </a:solidFill>
              </a:rPr>
              <a:t>Lexware Office</a:t>
            </a:r>
            <a:r>
              <a:rPr lang="de-DE">
                <a:solidFill>
                  <a:schemeClr val="dk1"/>
                </a:solidFill>
              </a:rPr>
              <a:t> 6 Monate gratis nutzen:</a:t>
            </a:r>
            <a:br>
              <a:rPr lang="de-DE">
                <a:solidFill>
                  <a:schemeClr val="dk1"/>
                </a:solidFill>
              </a:rPr>
            </a:br>
            <a:r>
              <a:rPr lang="de-DE" u="sng">
                <a:solidFill>
                  <a:schemeClr val="hlink"/>
                </a:solidFill>
                <a:hlinkClick r:id="rId3"/>
              </a:rPr>
              <a:t>https://office.lexware.de/mandanten-vorteil</a:t>
            </a:r>
            <a:r>
              <a:rPr lang="de-DE">
                <a:solidFill>
                  <a:schemeClr val="dk1"/>
                </a:solidFill>
              </a:rPr>
              <a:t>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34" name="Google Shape;234;p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solidFill>
                  <a:schemeClr val="lt1"/>
                </a:solidFill>
              </a:rPr>
              <a:t>03.07.2024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35" name="Google Shape;235;p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Ihr Kanzleiname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egment">
  <a:themeElements>
    <a:clrScheme name="Segment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egment">
  <a:themeElements>
    <a:clrScheme name="Segment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2024-07-03T16:28:42Z</dcterms:created>
  <dc:creator>Nassall, Patrick</dc:creator>
</cp:coreProperties>
</file>